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8"/>
  </p:notesMasterIdLst>
  <p:sldIdLst>
    <p:sldId id="256" r:id="rId2"/>
    <p:sldId id="259" r:id="rId3"/>
    <p:sldId id="260" r:id="rId4"/>
    <p:sldId id="261" r:id="rId5"/>
    <p:sldId id="262" r:id="rId6"/>
    <p:sldId id="263" r:id="rId7"/>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0" autoAdjust="0"/>
    <p:restoredTop sz="94660"/>
  </p:normalViewPr>
  <p:slideViewPr>
    <p:cSldViewPr snapToGrid="0">
      <p:cViewPr varScale="1">
        <p:scale>
          <a:sx n="84" d="100"/>
          <a:sy n="84" d="100"/>
        </p:scale>
        <p:origin x="307"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B87151-C7CA-494D-AEF1-595189458FB9}" type="datetimeFigureOut">
              <a:rPr lang="pt-BR" smtClean="0"/>
              <a:t>07/03/2026</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EFA44E-7695-49D9-BFA1-095D1DA38B3C}" type="slidenum">
              <a:rPr lang="pt-BR" smtClean="0"/>
              <a:t>‹nº›</a:t>
            </a:fld>
            <a:endParaRPr lang="pt-BR"/>
          </a:p>
        </p:txBody>
      </p:sp>
    </p:spTree>
    <p:extLst>
      <p:ext uri="{BB962C8B-B14F-4D97-AF65-F5344CB8AC3E}">
        <p14:creationId xmlns:p14="http://schemas.microsoft.com/office/powerpoint/2010/main" val="464961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A8EFA44E-7695-49D9-BFA1-095D1DA38B3C}" type="slidenum">
              <a:rPr lang="pt-BR" smtClean="0"/>
              <a:t>4</a:t>
            </a:fld>
            <a:endParaRPr lang="pt-BR"/>
          </a:p>
        </p:txBody>
      </p:sp>
    </p:spTree>
    <p:extLst>
      <p:ext uri="{BB962C8B-B14F-4D97-AF65-F5344CB8AC3E}">
        <p14:creationId xmlns:p14="http://schemas.microsoft.com/office/powerpoint/2010/main" val="4231836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3/7/2026</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1575739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3/7/2026</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3049711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3/7/2026</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‹nº›</a:t>
            </a:fld>
            <a:endParaRPr lang="en-US"/>
          </a:p>
        </p:txBody>
      </p:sp>
      <p:cxnSp>
        <p:nvCxnSpPr>
          <p:cNvPr id="7" name="Straight Connector 6">
            <a:extLst>
              <a:ext uri="{FF2B5EF4-FFF2-40B4-BE49-F238E27FC236}">
                <a16:creationId xmlns:a16="http://schemas.microsoft.com/office/drawing/2014/main" id="{3230604F-219C-2DEE-830E-27274CC2FE19}"/>
              </a:ext>
              <a:ext uri="{C183D7F6-B498-43B3-948B-1728B52AA6E4}">
                <adec:decorative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63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3/7/2026</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568129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3/7/2026</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‹nº›</a:t>
            </a:fld>
            <a:endParaRPr lang="en-US"/>
          </a:p>
        </p:txBody>
      </p:sp>
      <p:cxnSp>
        <p:nvCxnSpPr>
          <p:cNvPr id="7" name="Straight Connector 6">
            <a:extLst>
              <a:ext uri="{FF2B5EF4-FFF2-40B4-BE49-F238E27FC236}">
                <a16:creationId xmlns:a16="http://schemas.microsoft.com/office/drawing/2014/main" id="{FF05EAE5-4812-F718-6D75-9627884180BF}"/>
              </a:ext>
              <a:ext uri="{C183D7F6-B498-43B3-948B-1728B52AA6E4}">
                <adec:decorative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734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3/7/2026</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986436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3/7/2026</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227552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3/7/2026</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452501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3/7/2026</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1758878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3/7/2026</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416653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3/7/2026</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‹nº›</a:t>
            </a:fld>
            <a:endParaRPr lang="en-US"/>
          </a:p>
        </p:txBody>
      </p:sp>
    </p:spTree>
    <p:extLst>
      <p:ext uri="{BB962C8B-B14F-4D97-AF65-F5344CB8AC3E}">
        <p14:creationId xmlns:p14="http://schemas.microsoft.com/office/powerpoint/2010/main" val="2529105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3/7/2026</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‹nº›</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589508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79" r:id="rId6"/>
    <p:sldLayoutId id="2147483675" r:id="rId7"/>
    <p:sldLayoutId id="2147483676" r:id="rId8"/>
    <p:sldLayoutId id="2147483677" r:id="rId9"/>
    <p:sldLayoutId id="2147483678" r:id="rId10"/>
    <p:sldLayoutId id="2147483680" r:id="rId1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hyperlink" Target="cursos.automatted.com" TargetMode="Externa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39FAEAB-7AA5-A959-2EE6-E92E88DB224D}"/>
              </a:ext>
            </a:extLst>
          </p:cNvPr>
          <p:cNvSpPr>
            <a:spLocks noGrp="1"/>
          </p:cNvSpPr>
          <p:nvPr>
            <p:ph type="ctrTitle"/>
          </p:nvPr>
        </p:nvSpPr>
        <p:spPr>
          <a:xfrm>
            <a:off x="7537528" y="1032765"/>
            <a:ext cx="4308672" cy="1911604"/>
          </a:xfrm>
        </p:spPr>
        <p:txBody>
          <a:bodyPr anchor="b">
            <a:normAutofit/>
          </a:bodyPr>
          <a:lstStyle/>
          <a:p>
            <a:pPr algn="ctr"/>
            <a:r>
              <a:rPr lang="pt-BR" sz="5800" dirty="0"/>
              <a:t>Módulo 1 –Aula 2</a:t>
            </a:r>
          </a:p>
        </p:txBody>
      </p:sp>
      <p:sp>
        <p:nvSpPr>
          <p:cNvPr id="3" name="Subtítulo 2">
            <a:extLst>
              <a:ext uri="{FF2B5EF4-FFF2-40B4-BE49-F238E27FC236}">
                <a16:creationId xmlns:a16="http://schemas.microsoft.com/office/drawing/2014/main" id="{8D29DF1B-2AB7-A5F7-D11B-8C2A12D8D17E}"/>
              </a:ext>
            </a:extLst>
          </p:cNvPr>
          <p:cNvSpPr>
            <a:spLocks noGrp="1"/>
          </p:cNvSpPr>
          <p:nvPr>
            <p:ph type="subTitle" idx="1"/>
          </p:nvPr>
        </p:nvSpPr>
        <p:spPr>
          <a:xfrm>
            <a:off x="7523960" y="5027993"/>
            <a:ext cx="4308672" cy="1172408"/>
          </a:xfrm>
        </p:spPr>
        <p:txBody>
          <a:bodyPr anchor="t">
            <a:normAutofit/>
          </a:bodyPr>
          <a:lstStyle/>
          <a:p>
            <a:r>
              <a:rPr lang="pt-BR" dirty="0"/>
              <a:t>Fundamentos da Automação - pilares</a:t>
            </a:r>
          </a:p>
        </p:txBody>
      </p:sp>
      <p:pic>
        <p:nvPicPr>
          <p:cNvPr id="4" name="Picture 3">
            <a:extLst>
              <a:ext uri="{FF2B5EF4-FFF2-40B4-BE49-F238E27FC236}">
                <a16:creationId xmlns:a16="http://schemas.microsoft.com/office/drawing/2014/main" id="{A976F40E-8AAE-0C2C-3CEF-7F2097CC0221}"/>
              </a:ext>
            </a:extLst>
          </p:cNvPr>
          <p:cNvPicPr>
            <a:picLocks noChangeAspect="1"/>
          </p:cNvPicPr>
          <p:nvPr/>
        </p:nvPicPr>
        <p:blipFill>
          <a:blip r:embed="rId4"/>
          <a:srcRect l="14919" r="17618" b="-1"/>
          <a:stretch>
            <a:fillRect/>
          </a:stretch>
        </p:blipFill>
        <p:spPr>
          <a:xfrm>
            <a:off x="20" y="10"/>
            <a:ext cx="6931132" cy="6857990"/>
          </a:xfrm>
          <a:prstGeom prst="rect">
            <a:avLst/>
          </a:prstGeom>
        </p:spPr>
      </p:pic>
      <p:cxnSp>
        <p:nvCxnSpPr>
          <p:cNvPr id="11" name="Straight Connector 10">
            <a:extLst>
              <a:ext uri="{FF2B5EF4-FFF2-40B4-BE49-F238E27FC236}">
                <a16:creationId xmlns:a16="http://schemas.microsoft.com/office/drawing/2014/main" id="{6CA391F1-4B2C-521B-F6A5-52C74B30349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75848" y="4711579"/>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5" name="Imagem 4" descr="Ícone&#10;&#10;Descrição gerada automaticamente">
            <a:hlinkClick r:id="rId5" action="ppaction://hlinkfile"/>
            <a:extLst>
              <a:ext uri="{FF2B5EF4-FFF2-40B4-BE49-F238E27FC236}">
                <a16:creationId xmlns:a16="http://schemas.microsoft.com/office/drawing/2014/main" id="{2B850D3E-408F-686A-4B3C-6E2604D77ED7}"/>
              </a:ext>
            </a:extLst>
          </p:cNvPr>
          <p:cNvPicPr>
            <a:picLocks noChangeAspect="1"/>
          </p:cNvPicPr>
          <p:nvPr/>
        </p:nvPicPr>
        <p:blipFill>
          <a:blip r:embed="rId6"/>
          <a:stretch>
            <a:fillRect/>
          </a:stretch>
        </p:blipFill>
        <p:spPr>
          <a:xfrm rot="19238831">
            <a:off x="10260975" y="5160013"/>
            <a:ext cx="1780665" cy="1780665"/>
          </a:xfrm>
          <a:prstGeom prst="rect">
            <a:avLst/>
          </a:prstGeom>
        </p:spPr>
      </p:pic>
      <p:pic>
        <p:nvPicPr>
          <p:cNvPr id="7" name="Apresentao de Logo Automatted">
            <a:hlinkClick r:id="" action="ppaction://media"/>
            <a:extLst>
              <a:ext uri="{FF2B5EF4-FFF2-40B4-BE49-F238E27FC236}">
                <a16:creationId xmlns:a16="http://schemas.microsoft.com/office/drawing/2014/main" id="{A08D24B9-58E8-F485-EB9C-7DE87CF595FD}"/>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11970" y="1507960"/>
            <a:ext cx="5107232" cy="2872818"/>
          </a:xfrm>
          <a:prstGeom prst="rect">
            <a:avLst/>
          </a:prstGeom>
        </p:spPr>
      </p:pic>
    </p:spTree>
    <p:extLst>
      <p:ext uri="{BB962C8B-B14F-4D97-AF65-F5344CB8AC3E}">
        <p14:creationId xmlns:p14="http://schemas.microsoft.com/office/powerpoint/2010/main" val="248346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14DBC4-FE02-2238-5BFC-481434E4B8F5}"/>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F68000EE-811B-7124-6410-B06395D262B4}"/>
              </a:ext>
            </a:extLst>
          </p:cNvPr>
          <p:cNvSpPr>
            <a:spLocks noGrp="1"/>
          </p:cNvSpPr>
          <p:nvPr>
            <p:ph type="title"/>
          </p:nvPr>
        </p:nvSpPr>
        <p:spPr>
          <a:xfrm>
            <a:off x="640079" y="292610"/>
            <a:ext cx="10890929" cy="688698"/>
          </a:xfrm>
        </p:spPr>
        <p:txBody>
          <a:bodyPr>
            <a:normAutofit fontScale="90000"/>
          </a:bodyPr>
          <a:lstStyle/>
          <a:p>
            <a:r>
              <a:rPr lang="pt-BR" dirty="0"/>
              <a:t>Aula 2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16AB651F-5666-E732-F69C-767A41813653}"/>
              </a:ext>
            </a:extLst>
          </p:cNvPr>
          <p:cNvSpPr>
            <a:spLocks noGrp="1"/>
          </p:cNvSpPr>
          <p:nvPr>
            <p:ph idx="1"/>
          </p:nvPr>
        </p:nvSpPr>
        <p:spPr>
          <a:xfrm>
            <a:off x="640080" y="1628970"/>
            <a:ext cx="10890928" cy="4936420"/>
          </a:xfrm>
        </p:spPr>
        <p:txBody>
          <a:bodyPr/>
          <a:lstStyle/>
          <a:p>
            <a:pPr marL="0" indent="0">
              <a:buNone/>
            </a:pPr>
            <a:r>
              <a:rPr lang="pt-BR" dirty="0"/>
              <a:t>A automação industrial é o uso de tecnologias e sistemas de controle para operar processos e máquinas de forma independente, buscando aumentar a eficiência e reduzir a intervenção humana. 🏭</a:t>
            </a:r>
          </a:p>
          <a:p>
            <a:pPr marL="0" indent="0">
              <a:buNone/>
            </a:pPr>
            <a:r>
              <a:rPr lang="pt-BR" dirty="0"/>
              <a:t>Para entender como uma fábrica "pensa" e "age" sozinha, podemos dividir os fundamentos em três pilares principais:</a:t>
            </a:r>
          </a:p>
          <a:p>
            <a:r>
              <a:rPr lang="pt-BR" dirty="0"/>
              <a:t>1. A Estrutura Hierárquica (Pirâmide CIM)</a:t>
            </a:r>
          </a:p>
          <a:p>
            <a:r>
              <a:rPr lang="pt-BR" dirty="0"/>
              <a:t>2. Elementos do Sistema</a:t>
            </a:r>
          </a:p>
          <a:p>
            <a:r>
              <a:rPr lang="pt-BR" dirty="0"/>
              <a:t>3. Redes e Comunicação</a:t>
            </a:r>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D9D09313-A48D-30AA-D64C-09BEBAF45B39}"/>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703269AA-F275-81AA-87C3-B7BE8DF0304B}"/>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1.2 - Pilares</a:t>
            </a:r>
          </a:p>
          <a:p>
            <a:endParaRPr lang="pt-BR" sz="1800" dirty="0"/>
          </a:p>
        </p:txBody>
      </p:sp>
    </p:spTree>
    <p:extLst>
      <p:ext uri="{BB962C8B-B14F-4D97-AF65-F5344CB8AC3E}">
        <p14:creationId xmlns:p14="http://schemas.microsoft.com/office/powerpoint/2010/main" val="3774474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DD5C5-4762-D72C-C192-AC96F6F7276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928F96C-A1C1-896E-B026-60B37393AC6C}"/>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7EB8924B-CDFA-DFF2-8819-90A691EC34A6}"/>
              </a:ext>
            </a:extLst>
          </p:cNvPr>
          <p:cNvSpPr>
            <a:spLocks noGrp="1"/>
          </p:cNvSpPr>
          <p:nvPr>
            <p:ph type="title"/>
          </p:nvPr>
        </p:nvSpPr>
        <p:spPr>
          <a:xfrm>
            <a:off x="640079" y="292610"/>
            <a:ext cx="10890929" cy="688698"/>
          </a:xfrm>
        </p:spPr>
        <p:txBody>
          <a:bodyPr>
            <a:normAutofit fontScale="90000"/>
          </a:bodyPr>
          <a:lstStyle/>
          <a:p>
            <a:r>
              <a:rPr lang="pt-BR" dirty="0"/>
              <a:t>Aula 2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5A75B839-946B-CAE7-2099-4D695DEB7E92}"/>
              </a:ext>
            </a:extLst>
          </p:cNvPr>
          <p:cNvSpPr>
            <a:spLocks noGrp="1"/>
          </p:cNvSpPr>
          <p:nvPr>
            <p:ph idx="1"/>
          </p:nvPr>
        </p:nvSpPr>
        <p:spPr>
          <a:xfrm>
            <a:off x="640080" y="1628970"/>
            <a:ext cx="10890928" cy="4936420"/>
          </a:xfrm>
        </p:spPr>
        <p:txBody>
          <a:bodyPr/>
          <a:lstStyle/>
          <a:p>
            <a:pPr marL="0" indent="0">
              <a:buNone/>
            </a:pPr>
            <a:r>
              <a:rPr lang="pt-BR" dirty="0"/>
              <a:t>A automação não acontece de forma desorganizada. Ela segue uma hierarquia conhecida como Pirâmide da Automação (CIM), que organiza desde os sensores no chão de fábrica até os softwares de gestão da diretoria. 📈</a:t>
            </a:r>
          </a:p>
          <a:p>
            <a:pPr marL="0" indent="0">
              <a:buNone/>
            </a:pPr>
            <a:r>
              <a:rPr lang="pt-BR" dirty="0"/>
              <a:t>A Pirâmide CIM (Computer </a:t>
            </a:r>
            <a:r>
              <a:rPr lang="pt-BR" dirty="0" err="1"/>
              <a:t>Integrated</a:t>
            </a:r>
            <a:r>
              <a:rPr lang="pt-BR" dirty="0"/>
              <a:t> Manufacturing) é um modelo que organiza os diferentes níveis de controle e informação dentro de uma indústria. Ela serve para garantir que desde o sensor que detecta uma peça até o diretor que analisa os lucros, todos estejam conectados de forma lógica. </a:t>
            </a:r>
          </a:p>
          <a:p>
            <a:pPr marL="0" indent="0">
              <a:buNone/>
            </a:pPr>
            <a:r>
              <a:rPr lang="pt-BR" dirty="0"/>
              <a:t>Imagine a pirâmide dividida em 5 níveis principais, onde a base lida com o "mundo físico" e o topo com a "estratégia de negócio":</a:t>
            </a:r>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62434AAF-803F-AF37-C533-7777E3A46C95}"/>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C37117AE-3F32-6B71-C72E-88DF4659E159}"/>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1.2.1 - </a:t>
            </a:r>
            <a:r>
              <a:rPr lang="pt-BR" sz="1800" dirty="0"/>
              <a:t>A Estrutura Hierárquica (Pirâmide CIM)</a:t>
            </a:r>
          </a:p>
          <a:p>
            <a:endParaRPr lang="pt-BR" sz="1800" b="0" dirty="0"/>
          </a:p>
          <a:p>
            <a:endParaRPr lang="pt-BR" sz="1800" dirty="0"/>
          </a:p>
        </p:txBody>
      </p:sp>
    </p:spTree>
    <p:extLst>
      <p:ext uri="{BB962C8B-B14F-4D97-AF65-F5344CB8AC3E}">
        <p14:creationId xmlns:p14="http://schemas.microsoft.com/office/powerpoint/2010/main" val="2594581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B1220-C1DF-1A0F-EA55-F3A00C0740F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C129721C-A148-517B-B71E-280B04E3AC17}"/>
              </a:ext>
            </a:extLst>
          </p:cNvPr>
          <p:cNvPicPr>
            <a:picLocks noChangeAspect="1"/>
          </p:cNvPicPr>
          <p:nvPr/>
        </p:nvPicPr>
        <p:blipFill>
          <a:blip r:embed="rId3"/>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EE21CD33-6DBE-BE09-E8AD-98CD68614CBD}"/>
              </a:ext>
            </a:extLst>
          </p:cNvPr>
          <p:cNvSpPr>
            <a:spLocks noGrp="1"/>
          </p:cNvSpPr>
          <p:nvPr>
            <p:ph type="title"/>
          </p:nvPr>
        </p:nvSpPr>
        <p:spPr>
          <a:xfrm>
            <a:off x="640079" y="292610"/>
            <a:ext cx="10890929" cy="688698"/>
          </a:xfrm>
        </p:spPr>
        <p:txBody>
          <a:bodyPr>
            <a:normAutofit fontScale="90000"/>
          </a:bodyPr>
          <a:lstStyle/>
          <a:p>
            <a:r>
              <a:rPr lang="pt-BR" dirty="0"/>
              <a:t>Aula 2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2FA90556-89E8-626D-139E-746F44C6AB2D}"/>
              </a:ext>
            </a:extLst>
          </p:cNvPr>
          <p:cNvSpPr>
            <a:spLocks noGrp="1"/>
          </p:cNvSpPr>
          <p:nvPr>
            <p:ph idx="1"/>
          </p:nvPr>
        </p:nvSpPr>
        <p:spPr>
          <a:xfrm>
            <a:off x="640080" y="1628970"/>
            <a:ext cx="10890928" cy="4936420"/>
          </a:xfrm>
        </p:spPr>
        <p:txBody>
          <a:bodyPr>
            <a:normAutofit fontScale="92500"/>
          </a:bodyPr>
          <a:lstStyle/>
          <a:p>
            <a:pPr marL="0" indent="0">
              <a:buNone/>
            </a:pPr>
            <a:r>
              <a:rPr lang="pt-BR" dirty="0"/>
              <a:t>Os 5 Níveis da Automação</a:t>
            </a:r>
          </a:p>
          <a:p>
            <a:pPr lvl="0"/>
            <a:r>
              <a:rPr lang="pt-BR" dirty="0"/>
              <a:t>Nível 1 (Chão de Fábrica): É onde estão os sensores e atuadores. Eles são os "sentidos" e os "músculos" que interagem diretamente com o processo produtivo. 🛠️</a:t>
            </a:r>
          </a:p>
          <a:p>
            <a:pPr lvl="0"/>
            <a:r>
              <a:rPr lang="pt-BR" dirty="0"/>
              <a:t>Nível 2 (Controle): Aqui ficam os </a:t>
            </a:r>
            <a:r>
              <a:rPr lang="pt-BR" dirty="0" err="1"/>
              <a:t>CLPs</a:t>
            </a:r>
            <a:r>
              <a:rPr lang="pt-BR" dirty="0"/>
              <a:t> e microcontroladores. Este nível lê os sensores e envia comandos para os atuadores, executando a lógica de controle. 🧠</a:t>
            </a:r>
          </a:p>
          <a:p>
            <a:pPr lvl="0"/>
            <a:r>
              <a:rPr lang="pt-BR" dirty="0"/>
              <a:t>Nível 3 (Supervisão): Utiliza sistemas SCADA (Supervisão e Aquisição de Dados). É onde os operadores monitoram o processo em telas, visualizando gráficos e alarmes em tempo real. 🖥️</a:t>
            </a:r>
          </a:p>
          <a:p>
            <a:pPr lvl="0"/>
            <a:r>
              <a:rPr lang="pt-BR" dirty="0"/>
              <a:t>Nível 4 (Planejamento): Onde atua o MES (</a:t>
            </a:r>
            <a:r>
              <a:rPr lang="pt-BR" sz="2100" dirty="0"/>
              <a:t>Manufacturing </a:t>
            </a:r>
            <a:r>
              <a:rPr lang="pt-BR" sz="2100" dirty="0" err="1"/>
              <a:t>Execution</a:t>
            </a:r>
            <a:r>
              <a:rPr lang="pt-BR" sz="2100" dirty="0"/>
              <a:t> System). </a:t>
            </a:r>
            <a:r>
              <a:rPr lang="pt-BR" dirty="0"/>
              <a:t>Este nível gerencia a ordem de produção, o estoque de matéria-prima e a eficiência das máquinas. 📝</a:t>
            </a:r>
          </a:p>
          <a:p>
            <a:pPr lvl="0"/>
            <a:r>
              <a:rPr lang="pt-BR" dirty="0"/>
              <a:t>Nível 5 (Gestão): O topo da pirâmide, onde reside o ERP (</a:t>
            </a:r>
            <a:r>
              <a:rPr lang="pt-BR" sz="2100" dirty="0"/>
              <a:t>Enterprise </a:t>
            </a:r>
            <a:r>
              <a:rPr lang="pt-BR" sz="2100" dirty="0" err="1"/>
              <a:t>Resource</a:t>
            </a:r>
            <a:r>
              <a:rPr lang="pt-BR" sz="2100" dirty="0"/>
              <a:t> Planning</a:t>
            </a:r>
            <a:r>
              <a:rPr lang="pt-BR" dirty="0"/>
              <a:t>). É o software usado pela diretoria para vendas, planejamento financeiro e decisões estratégicas da empresa. 📊</a:t>
            </a:r>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66D7D2C0-BA61-4E14-DF21-AB5552287A3A}"/>
              </a:ext>
            </a:extLst>
          </p:cNvPr>
          <p:cNvPicPr>
            <a:picLocks noChangeAspect="1"/>
          </p:cNvPicPr>
          <p:nvPr/>
        </p:nvPicPr>
        <p:blipFill>
          <a:blip r:embed="rId4"/>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380284D3-03F8-81CD-5498-22B5F8395305}"/>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1.2.1 - </a:t>
            </a:r>
            <a:r>
              <a:rPr lang="pt-BR" sz="1800" dirty="0"/>
              <a:t>A Estrutura Hierárquica (Pirâmide CIM)</a:t>
            </a:r>
          </a:p>
          <a:p>
            <a:endParaRPr lang="pt-BR" sz="1800" b="0" dirty="0"/>
          </a:p>
          <a:p>
            <a:endParaRPr lang="pt-BR" sz="1800" dirty="0"/>
          </a:p>
        </p:txBody>
      </p:sp>
    </p:spTree>
    <p:extLst>
      <p:ext uri="{BB962C8B-B14F-4D97-AF65-F5344CB8AC3E}">
        <p14:creationId xmlns:p14="http://schemas.microsoft.com/office/powerpoint/2010/main" val="627289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6D51D-0692-C58D-1150-C4909DFE1FD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EC5696D-53CE-11F0-DDD2-F56A6606A801}"/>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778BA60D-69DC-9E4D-5C0C-0619391288C8}"/>
              </a:ext>
            </a:extLst>
          </p:cNvPr>
          <p:cNvSpPr>
            <a:spLocks noGrp="1"/>
          </p:cNvSpPr>
          <p:nvPr>
            <p:ph type="title"/>
          </p:nvPr>
        </p:nvSpPr>
        <p:spPr>
          <a:xfrm>
            <a:off x="640079" y="292610"/>
            <a:ext cx="10890929" cy="688698"/>
          </a:xfrm>
        </p:spPr>
        <p:txBody>
          <a:bodyPr>
            <a:normAutofit fontScale="90000"/>
          </a:bodyPr>
          <a:lstStyle/>
          <a:p>
            <a:r>
              <a:rPr lang="pt-BR" dirty="0"/>
              <a:t>Aula 2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00535AA0-0475-4F3D-A91D-0698FF9B8EF3}"/>
              </a:ext>
            </a:extLst>
          </p:cNvPr>
          <p:cNvSpPr>
            <a:spLocks noGrp="1"/>
          </p:cNvSpPr>
          <p:nvPr>
            <p:ph idx="1"/>
          </p:nvPr>
        </p:nvSpPr>
        <p:spPr>
          <a:xfrm>
            <a:off x="640080" y="1628970"/>
            <a:ext cx="10890928" cy="4936420"/>
          </a:xfrm>
        </p:spPr>
        <p:txBody>
          <a:bodyPr>
            <a:normAutofit/>
          </a:bodyPr>
          <a:lstStyle/>
          <a:p>
            <a:pPr marL="0" indent="0">
              <a:buNone/>
            </a:pPr>
            <a:r>
              <a:rPr lang="pt-BR" dirty="0"/>
              <a:t>Um sistema de automação funciona como um corpo humano:</a:t>
            </a:r>
          </a:p>
          <a:p>
            <a:pPr lvl="0"/>
            <a:r>
              <a:rPr lang="pt-BR" dirty="0"/>
              <a:t>Sensores (Sentidos): Dispositivos que coletam dados do ambiente, como temperatura, pressão ou presença de um objeto. 🌡️</a:t>
            </a:r>
          </a:p>
          <a:p>
            <a:pPr lvl="0"/>
            <a:r>
              <a:rPr lang="pt-BR" dirty="0"/>
              <a:t>Controladores (Cérebro): Onde o CLP (Controlador Lógico Programável) processa as informações dos sensores e decide o que fazer com base na sua programação. 🧠</a:t>
            </a:r>
          </a:p>
          <a:p>
            <a:pPr lvl="0"/>
            <a:r>
              <a:rPr lang="pt-BR" dirty="0"/>
              <a:t>Atuadores (Músculos): Componentes que realizam o trabalho físico, como motores, pistões pneumáticos e válvulas. 💪</a:t>
            </a:r>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B484F7F6-36F1-B190-6A02-0D698B70268F}"/>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0CD5B6BB-DE26-DCC0-762F-D5C284DDFCAA}"/>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1.2.2 - Elementos do Sistema</a:t>
            </a:r>
          </a:p>
          <a:p>
            <a:endParaRPr lang="pt-BR" sz="1800" b="0" dirty="0"/>
          </a:p>
          <a:p>
            <a:endParaRPr lang="pt-BR" sz="1800" dirty="0"/>
          </a:p>
        </p:txBody>
      </p:sp>
    </p:spTree>
    <p:extLst>
      <p:ext uri="{BB962C8B-B14F-4D97-AF65-F5344CB8AC3E}">
        <p14:creationId xmlns:p14="http://schemas.microsoft.com/office/powerpoint/2010/main" val="2101741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F4A59-E739-C8D4-952A-973714E1B9E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645532E-72FB-D8C4-F0C1-ED2EDE71E481}"/>
              </a:ext>
            </a:extLst>
          </p:cNvPr>
          <p:cNvPicPr>
            <a:picLocks noChangeAspect="1"/>
          </p:cNvPicPr>
          <p:nvPr/>
        </p:nvPicPr>
        <p:blipFill>
          <a:blip r:embed="rId2"/>
          <a:srcRect l="14919" r="17618" b="-1"/>
          <a:stretch>
            <a:fillRect/>
          </a:stretch>
        </p:blipFill>
        <p:spPr>
          <a:xfrm>
            <a:off x="0" y="0"/>
            <a:ext cx="12191999" cy="6858000"/>
          </a:xfrm>
          <a:prstGeom prst="rect">
            <a:avLst/>
          </a:prstGeom>
        </p:spPr>
      </p:pic>
      <p:sp>
        <p:nvSpPr>
          <p:cNvPr id="2" name="Título 1">
            <a:extLst>
              <a:ext uri="{FF2B5EF4-FFF2-40B4-BE49-F238E27FC236}">
                <a16:creationId xmlns:a16="http://schemas.microsoft.com/office/drawing/2014/main" id="{ED0FC054-B4ED-2C41-FED8-C51EFCC9E975}"/>
              </a:ext>
            </a:extLst>
          </p:cNvPr>
          <p:cNvSpPr>
            <a:spLocks noGrp="1"/>
          </p:cNvSpPr>
          <p:nvPr>
            <p:ph type="title"/>
          </p:nvPr>
        </p:nvSpPr>
        <p:spPr>
          <a:xfrm>
            <a:off x="640079" y="292610"/>
            <a:ext cx="10890929" cy="688698"/>
          </a:xfrm>
        </p:spPr>
        <p:txBody>
          <a:bodyPr>
            <a:normAutofit fontScale="90000"/>
          </a:bodyPr>
          <a:lstStyle/>
          <a:p>
            <a:r>
              <a:rPr lang="pt-BR" dirty="0"/>
              <a:t>Aula 2 – Introdução à Automação Industrial</a:t>
            </a:r>
            <a:br>
              <a:rPr lang="pt-BR" dirty="0"/>
            </a:br>
            <a:endParaRPr lang="pt-BR" dirty="0"/>
          </a:p>
        </p:txBody>
      </p:sp>
      <p:sp>
        <p:nvSpPr>
          <p:cNvPr id="3" name="Espaço Reservado para Conteúdo 2">
            <a:extLst>
              <a:ext uri="{FF2B5EF4-FFF2-40B4-BE49-F238E27FC236}">
                <a16:creationId xmlns:a16="http://schemas.microsoft.com/office/drawing/2014/main" id="{CD368921-B2A5-66BD-A373-6A5EC019A077}"/>
              </a:ext>
            </a:extLst>
          </p:cNvPr>
          <p:cNvSpPr>
            <a:spLocks noGrp="1"/>
          </p:cNvSpPr>
          <p:nvPr>
            <p:ph idx="1"/>
          </p:nvPr>
        </p:nvSpPr>
        <p:spPr>
          <a:xfrm>
            <a:off x="640080" y="1628970"/>
            <a:ext cx="10890928" cy="4936420"/>
          </a:xfrm>
        </p:spPr>
        <p:txBody>
          <a:bodyPr>
            <a:normAutofit/>
          </a:bodyPr>
          <a:lstStyle/>
          <a:p>
            <a:pPr marL="0" indent="0">
              <a:buNone/>
            </a:pPr>
            <a:r>
              <a:rPr lang="pt-BR" dirty="0"/>
              <a:t>Para que o "cérebro" fale com os "músculos", são necessários protocolos de comunicação industrial (como </a:t>
            </a:r>
            <a:r>
              <a:rPr lang="pt-BR" dirty="0" err="1"/>
              <a:t>Profibus</a:t>
            </a:r>
            <a:r>
              <a:rPr lang="pt-BR" dirty="0"/>
              <a:t>, </a:t>
            </a:r>
            <a:r>
              <a:rPr lang="pt-BR" dirty="0" err="1"/>
              <a:t>Modbus</a:t>
            </a:r>
            <a:r>
              <a:rPr lang="pt-BR" dirty="0"/>
              <a:t> ou Ethernet Industrial), garantindo que os dados cheguem no tempo certo e sem erros. 🌐</a:t>
            </a:r>
          </a:p>
          <a:p>
            <a:pPr marL="0" indent="0">
              <a:buNone/>
            </a:pPr>
            <a:endParaRPr lang="pt-BR" dirty="0"/>
          </a:p>
        </p:txBody>
      </p:sp>
      <p:pic>
        <p:nvPicPr>
          <p:cNvPr id="5" name="Imagem 4" descr="Ícone&#10;&#10;Descrição gerada automaticamente">
            <a:extLst>
              <a:ext uri="{FF2B5EF4-FFF2-40B4-BE49-F238E27FC236}">
                <a16:creationId xmlns:a16="http://schemas.microsoft.com/office/drawing/2014/main" id="{488232FB-63A6-80FF-63B9-F4E9090C92A2}"/>
              </a:ext>
            </a:extLst>
          </p:cNvPr>
          <p:cNvPicPr>
            <a:picLocks noChangeAspect="1"/>
          </p:cNvPicPr>
          <p:nvPr/>
        </p:nvPicPr>
        <p:blipFill>
          <a:blip r:embed="rId3"/>
          <a:stretch>
            <a:fillRect/>
          </a:stretch>
        </p:blipFill>
        <p:spPr>
          <a:xfrm rot="19238831">
            <a:off x="10251831" y="5160013"/>
            <a:ext cx="1780665" cy="1780665"/>
          </a:xfrm>
          <a:prstGeom prst="rect">
            <a:avLst/>
          </a:prstGeom>
        </p:spPr>
      </p:pic>
      <p:sp>
        <p:nvSpPr>
          <p:cNvPr id="6" name="Título 1">
            <a:extLst>
              <a:ext uri="{FF2B5EF4-FFF2-40B4-BE49-F238E27FC236}">
                <a16:creationId xmlns:a16="http://schemas.microsoft.com/office/drawing/2014/main" id="{2B72AB12-E7BF-650B-FF47-0B017FE03622}"/>
              </a:ext>
            </a:extLst>
          </p:cNvPr>
          <p:cNvSpPr txBox="1">
            <a:spLocks/>
          </p:cNvSpPr>
          <p:nvPr/>
        </p:nvSpPr>
        <p:spPr>
          <a:xfrm>
            <a:off x="1060109" y="1071410"/>
            <a:ext cx="10470900" cy="46745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a:lstStyle>
          <a:p>
            <a:r>
              <a:rPr lang="pt-BR" sz="1800" b="0" dirty="0"/>
              <a:t>1.2.3 - Redes e Comunicação</a:t>
            </a:r>
          </a:p>
          <a:p>
            <a:endParaRPr lang="pt-BR" sz="1800" b="0" dirty="0"/>
          </a:p>
          <a:p>
            <a:endParaRPr lang="pt-BR" sz="1800" b="0" dirty="0"/>
          </a:p>
          <a:p>
            <a:endParaRPr lang="pt-BR" sz="1800" dirty="0"/>
          </a:p>
        </p:txBody>
      </p:sp>
    </p:spTree>
    <p:extLst>
      <p:ext uri="{BB962C8B-B14F-4D97-AF65-F5344CB8AC3E}">
        <p14:creationId xmlns:p14="http://schemas.microsoft.com/office/powerpoint/2010/main" val="2547294663"/>
      </p:ext>
    </p:extLst>
  </p:cSld>
  <p:clrMapOvr>
    <a:masterClrMapping/>
  </p:clrMapOvr>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213</TotalTime>
  <Words>571</Words>
  <Application>Microsoft Office PowerPoint</Application>
  <PresentationFormat>Widescreen</PresentationFormat>
  <Paragraphs>33</Paragraphs>
  <Slides>6</Slides>
  <Notes>1</Notes>
  <HiddenSlides>0</HiddenSlides>
  <MMClips>1</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6</vt:i4>
      </vt:variant>
    </vt:vector>
  </HeadingPairs>
  <TitlesOfParts>
    <vt:vector size="10" baseType="lpstr">
      <vt:lpstr>Aptos</vt:lpstr>
      <vt:lpstr>Arial</vt:lpstr>
      <vt:lpstr>Grandview Display</vt:lpstr>
      <vt:lpstr>DashVTI</vt:lpstr>
      <vt:lpstr>Módulo 1 –Aula 2</vt:lpstr>
      <vt:lpstr>Aula 2 – Introdução à Automação Industrial </vt:lpstr>
      <vt:lpstr>Aula 2 – Introdução à Automação Industrial </vt:lpstr>
      <vt:lpstr>Aula 2 – Introdução à Automação Industrial </vt:lpstr>
      <vt:lpstr>Aula 2 – Introdução à Automação Industrial </vt:lpstr>
      <vt:lpstr>Aula 2 – Introdução à Automação Industrial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Edcarlos dos Santos</dc:creator>
  <cp:lastModifiedBy>Edcarlos dos Santos</cp:lastModifiedBy>
  <cp:revision>4</cp:revision>
  <dcterms:created xsi:type="dcterms:W3CDTF">2026-03-07T12:39:04Z</dcterms:created>
  <dcterms:modified xsi:type="dcterms:W3CDTF">2026-03-07T16:30:41Z</dcterms:modified>
</cp:coreProperties>
</file>